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568A-1E02-49A5-9A06-97EC9D7BABCB}" type="datetimeFigureOut">
              <a:rPr lang="de-DE" smtClean="0"/>
              <a:t>17.10.2013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DDD6-B711-4D02-93B0-C236F7348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86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568A-1E02-49A5-9A06-97EC9D7BABCB}" type="datetimeFigureOut">
              <a:rPr lang="de-DE" smtClean="0"/>
              <a:t>17.10.2013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DDD6-B711-4D02-93B0-C236F7348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507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568A-1E02-49A5-9A06-97EC9D7BABCB}" type="datetimeFigureOut">
              <a:rPr lang="de-DE" smtClean="0"/>
              <a:t>17.10.2013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DDD6-B711-4D02-93B0-C236F7348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78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568A-1E02-49A5-9A06-97EC9D7BABCB}" type="datetimeFigureOut">
              <a:rPr lang="de-DE" smtClean="0"/>
              <a:t>17.10.2013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DDD6-B711-4D02-93B0-C236F7348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335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568A-1E02-49A5-9A06-97EC9D7BABCB}" type="datetimeFigureOut">
              <a:rPr lang="de-DE" smtClean="0"/>
              <a:t>17.10.2013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DDD6-B711-4D02-93B0-C236F7348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3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568A-1E02-49A5-9A06-97EC9D7BABCB}" type="datetimeFigureOut">
              <a:rPr lang="de-DE" smtClean="0"/>
              <a:t>17.10.2013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DDD6-B711-4D02-93B0-C236F7348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736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568A-1E02-49A5-9A06-97EC9D7BABCB}" type="datetimeFigureOut">
              <a:rPr lang="de-DE" smtClean="0"/>
              <a:t>17.10.2013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DDD6-B711-4D02-93B0-C236F7348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82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568A-1E02-49A5-9A06-97EC9D7BABCB}" type="datetimeFigureOut">
              <a:rPr lang="de-DE" smtClean="0"/>
              <a:t>17.10.2013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DDD6-B711-4D02-93B0-C236F7348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6684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568A-1E02-49A5-9A06-97EC9D7BABCB}" type="datetimeFigureOut">
              <a:rPr lang="de-DE" smtClean="0"/>
              <a:t>17.10.2013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DDD6-B711-4D02-93B0-C236F7348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387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568A-1E02-49A5-9A06-97EC9D7BABCB}" type="datetimeFigureOut">
              <a:rPr lang="de-DE" smtClean="0"/>
              <a:t>17.10.2013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DDD6-B711-4D02-93B0-C236F7348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18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568A-1E02-49A5-9A06-97EC9D7BABCB}" type="datetimeFigureOut">
              <a:rPr lang="de-DE" smtClean="0"/>
              <a:t>17.10.2013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DDD6-B711-4D02-93B0-C236F7348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282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0568A-1E02-49A5-9A06-97EC9D7BABCB}" type="datetimeFigureOut">
              <a:rPr lang="de-DE" smtClean="0"/>
              <a:t>17.10.2013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6DDD6-B711-4D02-93B0-C236F7348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916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i2.uni-stuttgart.de/contact/files/collo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7" y="672042"/>
            <a:ext cx="2765424" cy="215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LiquidCrystal-MesogenOrder-Nemat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42" y="3598332"/>
            <a:ext cx="1450448" cy="226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f/f2/LiquidCrystal-MesogenOrder-SmecticPhases.jpg/220px-LiquidCrystal-MesogenOrder-SmecticPhas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108" y="3703109"/>
            <a:ext cx="2881481" cy="226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thumb/b/bf/LiquidCrystal-MesogenOrder-ChiralPhases.jpg/220px-LiquidCrystal-MesogenOrder-ChiralPhas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441" y="3798621"/>
            <a:ext cx="2760021" cy="217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013200" y="1270000"/>
            <a:ext cx="343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/>
              <a:t>Colloidal Suspension</a:t>
            </a:r>
            <a:endParaRPr lang="de-DE" b="1"/>
          </a:p>
        </p:txBody>
      </p:sp>
      <p:sp>
        <p:nvSpPr>
          <p:cNvPr id="6" name="Textfeld 5"/>
          <p:cNvSpPr txBox="1"/>
          <p:nvPr/>
        </p:nvSpPr>
        <p:spPr>
          <a:xfrm>
            <a:off x="900642" y="3167602"/>
            <a:ext cx="431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/>
              <a:t>Liquid Crystals</a:t>
            </a:r>
            <a:endParaRPr lang="de-DE" b="1"/>
          </a:p>
        </p:txBody>
      </p:sp>
      <p:sp>
        <p:nvSpPr>
          <p:cNvPr id="7" name="Textfeld 6"/>
          <p:cNvSpPr txBox="1"/>
          <p:nvPr/>
        </p:nvSpPr>
        <p:spPr>
          <a:xfrm>
            <a:off x="900642" y="6112933"/>
            <a:ext cx="185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nematic</a:t>
            </a: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149600" y="6112933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smectic A</a:t>
            </a:r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4893733" y="6112933"/>
            <a:ext cx="160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smectic C</a:t>
            </a:r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7213600" y="6112933"/>
            <a:ext cx="231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chiral/cholesteric</a:t>
            </a:r>
          </a:p>
        </p:txBody>
      </p:sp>
    </p:spTree>
    <p:extLst>
      <p:ext uri="{BB962C8B-B14F-4D97-AF65-F5344CB8AC3E}">
        <p14:creationId xmlns:p14="http://schemas.microsoft.com/office/powerpoint/2010/main" val="471454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51933" y="457200"/>
            <a:ext cx="290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/>
              <a:t>Polymers</a:t>
            </a:r>
            <a:endParaRPr lang="de-DE" b="1"/>
          </a:p>
        </p:txBody>
      </p:sp>
      <p:pic>
        <p:nvPicPr>
          <p:cNvPr id="2050" name="Picture 2" descr="D6D2F5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9" y="1198563"/>
            <a:ext cx="55149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706534" y="33104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624592"/>
              </p:ext>
            </p:extLst>
          </p:nvPr>
        </p:nvGraphicFramePr>
        <p:xfrm>
          <a:off x="5706534" y="3310466"/>
          <a:ext cx="5886450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r:id="rId4" imgW="9295920" imgH="4813920" progId="CorelDRAW.Graphic.11">
                  <p:embed/>
                </p:oleObj>
              </mc:Choice>
              <mc:Fallback>
                <p:oleObj r:id="rId4" imgW="9295920" imgH="4813920" progId="CorelDRAW.Graphic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6534" y="3310466"/>
                        <a:ext cx="5886450" cy="302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159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upload.wikimedia.org/wikipedia/commons/thumb/4/4d/Micelle_scheme-en.svg/250px-Micelle_scheme-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173162"/>
            <a:ext cx="3329713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63600" y="546100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/>
              <a:t>Micelles</a:t>
            </a:r>
            <a:endParaRPr lang="de-DE" b="1"/>
          </a:p>
        </p:txBody>
      </p:sp>
      <p:pic>
        <p:nvPicPr>
          <p:cNvPr id="3078" name="Picture 6" descr="TEM images of the copolymer micelles before and subsequent to incorporation in a calcite crystal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27"/>
          <a:stretch/>
        </p:blipFill>
        <p:spPr bwMode="auto">
          <a:xfrm>
            <a:off x="4702175" y="1173162"/>
            <a:ext cx="5534025" cy="498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529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Klassifizierung kolloidaler Systeme</a:t>
            </a:r>
          </a:p>
        </p:txBody>
      </p:sp>
      <p:graphicFrame>
        <p:nvGraphicFramePr>
          <p:cNvPr id="217519" name="Group 431"/>
          <p:cNvGraphicFramePr>
            <a:graphicFrameLocks noGrp="1"/>
          </p:cNvGraphicFramePr>
          <p:nvPr/>
        </p:nvGraphicFramePr>
        <p:xfrm>
          <a:off x="3860800" y="1549400"/>
          <a:ext cx="5467350" cy="3657600"/>
        </p:xfrm>
        <a:graphic>
          <a:graphicData uri="http://schemas.openxmlformats.org/drawingml/2006/table">
            <a:tbl>
              <a:tblPr/>
              <a:tblGrid>
                <a:gridCol w="1189038"/>
                <a:gridCol w="1692275"/>
                <a:gridCol w="1233487"/>
                <a:gridCol w="1352550"/>
              </a:tblGrid>
              <a:tr h="211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Beispiele</a:t>
                      </a:r>
                      <a:endParaRPr kumimoji="0" lang="de-DE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Klasse</a:t>
                      </a:r>
                      <a:endParaRPr kumimoji="0" lang="de-DE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Disperse Phase</a:t>
                      </a:r>
                      <a:endParaRPr kumimoji="0" lang="de-DE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Dispersionsmittel</a:t>
                      </a:r>
                      <a:endParaRPr kumimoji="0" lang="de-DE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490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Nebel, Dunst</a:t>
                      </a:r>
                      <a:endParaRPr kumimoji="0" lang="de-DE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Tabakrauch,</a:t>
                      </a:r>
                      <a:endParaRPr kumimoji="0" lang="de-DE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Aerosolsprays</a:t>
                      </a:r>
                      <a:endParaRPr kumimoji="0" lang="de-DE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Flüssige Aerosole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Flüssigkeit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Milch, Butter</a:t>
                      </a:r>
                      <a:endParaRPr kumimoji="0" lang="de-DE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Mayonnaise, Asphalt</a:t>
                      </a:r>
                      <a:endParaRPr kumimoji="0" lang="de-DE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Salben</a:t>
                      </a:r>
                      <a:endParaRPr kumimoji="0" lang="de-DE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Emulsionen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Flüssigkeit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Flüssigkeit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Anorganische Kolloide </a:t>
                      </a:r>
                      <a:endParaRPr kumimoji="0" lang="de-DE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(z.B. Gold, PS, Silica)</a:t>
                      </a:r>
                      <a:endParaRPr kumimoji="0" lang="de-DE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Farben, Lacke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Zahnpasta</a:t>
                      </a:r>
                      <a:endParaRPr kumimoji="0" lang="de-DE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Suspension/Dispersion</a:t>
                      </a:r>
                      <a:endParaRPr kumimoji="0" lang="de-DE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Feststoff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Flüssigkeit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Schäume</a:t>
                      </a:r>
                      <a:endParaRPr kumimoji="0" lang="de-DE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Schaum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Flüssigkeit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Schaumstoffe, Ytong</a:t>
                      </a:r>
                      <a:endParaRPr kumimoji="0" lang="de-DE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Fester Schaum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Feststoff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7513" name="Picture 425" descr="dd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1" t="1595" r="14041" b="20691"/>
          <a:stretch>
            <a:fillRect/>
          </a:stretch>
        </p:blipFill>
        <p:spPr bwMode="auto">
          <a:xfrm>
            <a:off x="1660525" y="2528889"/>
            <a:ext cx="2097088" cy="24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520" name="Picture 432" descr="picture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676" y="4440239"/>
            <a:ext cx="145732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521" name="Text Box 433"/>
          <p:cNvSpPr txBox="1">
            <a:spLocks noChangeArrowheads="1"/>
          </p:cNvSpPr>
          <p:nvPr/>
        </p:nvSpPr>
        <p:spPr bwMode="auto">
          <a:xfrm>
            <a:off x="6308726" y="5888039"/>
            <a:ext cx="28162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/>
              <a:t>Opal: regelmäßig angeordnete Silikatteilchen (3D Beugungsgitter)</a:t>
            </a:r>
          </a:p>
          <a:p>
            <a:pPr>
              <a:spcBef>
                <a:spcPct val="50000"/>
              </a:spcBef>
            </a:pPr>
            <a:r>
              <a:rPr lang="de-DE" sz="1200">
                <a:sym typeface="Symbol" panose="05050102010706020507" pitchFamily="18" charset="2"/>
              </a:rPr>
              <a:t> schillernde Farben</a:t>
            </a:r>
          </a:p>
        </p:txBody>
      </p:sp>
      <p:pic>
        <p:nvPicPr>
          <p:cNvPr id="217523" name="Picture 435" descr="glassop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5345114"/>
            <a:ext cx="1981200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524" name="Picture 436" descr="sladoled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464" y="1914525"/>
            <a:ext cx="1252537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87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165" y="1233100"/>
            <a:ext cx="6317680" cy="40132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38150" y="5384799"/>
            <a:ext cx="11537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smtClean="0"/>
              <a:t>On the Movement of Small Particles Suspended in Stationary Liquids Required by the Molecular-Kinetic Theory of Heat</a:t>
            </a:r>
          </a:p>
          <a:p>
            <a:r>
              <a:rPr lang="de-DE" smtClean="0"/>
              <a:t>This work will demonstrate that ... small objects which are suspended in a liquid will colloide with the liquid‘s molecules which leads to a motion which can be detected with a microscope ....</a:t>
            </a:r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45365" y="725269"/>
            <a:ext cx="416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/>
              <a:t>Albert Einstein‘s most cited paper !!</a:t>
            </a:r>
            <a:endParaRPr lang="de-DE" b="1"/>
          </a:p>
        </p:txBody>
      </p:sp>
    </p:spTree>
    <p:extLst>
      <p:ext uri="{BB962C8B-B14F-4D97-AF65-F5344CB8AC3E}">
        <p14:creationId xmlns:p14="http://schemas.microsoft.com/office/powerpoint/2010/main" val="56804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688" y="787400"/>
            <a:ext cx="7109913" cy="5814257"/>
          </a:xfrm>
          <a:prstGeom prst="rect">
            <a:avLst/>
          </a:prstGeom>
        </p:spPr>
      </p:pic>
      <p:pic>
        <p:nvPicPr>
          <p:cNvPr id="3074" name="Picture 2" descr="Jean Perrin 19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6" y="2085446"/>
            <a:ext cx="238125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440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Breitbild</PresentationFormat>
  <Paragraphs>45</Paragraphs>
  <Slides>6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Symbol</vt:lpstr>
      <vt:lpstr>Times New Roman</vt:lpstr>
      <vt:lpstr>Office Theme</vt:lpstr>
      <vt:lpstr>CorelDRAW.Graphic.11</vt:lpstr>
      <vt:lpstr>PowerPoint-Präsentation</vt:lpstr>
      <vt:lpstr>PowerPoint-Präsentation</vt:lpstr>
      <vt:lpstr>PowerPoint-Präsentation</vt:lpstr>
      <vt:lpstr>Klassifizierung kolloidaler Systeme</vt:lpstr>
      <vt:lpstr>PowerPoint-Präsentation</vt:lpstr>
      <vt:lpstr>PowerPoint-Präsentation</vt:lpstr>
    </vt:vector>
  </TitlesOfParts>
  <Company>2. Physikalisches Institut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Clemens Bechinger</dc:creator>
  <cp:lastModifiedBy>Clemens Bechinger</cp:lastModifiedBy>
  <cp:revision>12</cp:revision>
  <dcterms:created xsi:type="dcterms:W3CDTF">2013-10-14T13:36:16Z</dcterms:created>
  <dcterms:modified xsi:type="dcterms:W3CDTF">2013-10-17T07:13:15Z</dcterms:modified>
</cp:coreProperties>
</file>